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9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7" r:id="rId16"/>
    <p:sldId id="331" r:id="rId17"/>
    <p:sldId id="332" r:id="rId18"/>
    <p:sldId id="333" r:id="rId19"/>
    <p:sldId id="334" r:id="rId20"/>
    <p:sldId id="335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182" autoAdjust="0"/>
  </p:normalViewPr>
  <p:slideViewPr>
    <p:cSldViewPr snapToGrid="0">
      <p:cViewPr varScale="1">
        <p:scale>
          <a:sx n="153" d="100"/>
          <a:sy n="153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78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65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56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812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912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39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107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167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051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81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198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6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881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5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0688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9853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241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2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398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4968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8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/>
              <a:t>K-Nearest Neighbor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FB7F9-3267-F88B-6B3B-DD574CF23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697150"/>
            <a:ext cx="660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0719-A4CF-8F33-0565-E89B4DA6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0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KNN is based on </a:t>
            </a:r>
            <a:r>
              <a:rPr lang="en-US" sz="2400" b="1" dirty="0">
                <a:solidFill>
                  <a:srgbClr val="00B050"/>
                </a:solidFill>
              </a:rPr>
              <a:t>feature similarity, </a:t>
            </a:r>
            <a:r>
              <a:rPr lang="en-US" sz="2400" dirty="0"/>
              <a:t>we can do classification using </a:t>
            </a:r>
            <a:r>
              <a:rPr lang="en-US" sz="2400" dirty="0">
                <a:solidFill>
                  <a:srgbClr val="0070C0"/>
                </a:solidFill>
              </a:rPr>
              <a:t>KNN Classifier</a:t>
            </a:r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KNN?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3364C66-6679-7D40-DD04-AAD54D4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273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or K Nearest Neighbor is a Supervised Machine Learning Algorithm mostly used for </a:t>
            </a:r>
            <a:r>
              <a:rPr lang="en-US" sz="3000" b="1" dirty="0">
                <a:solidFill>
                  <a:srgbClr val="0070C0"/>
                </a:solidFill>
              </a:rPr>
              <a:t>classification</a:t>
            </a:r>
          </a:p>
          <a:p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/>
              <a:t>It classifies a data point based on how its </a:t>
            </a:r>
            <a:r>
              <a:rPr lang="en-US" sz="3000" b="1" dirty="0">
                <a:solidFill>
                  <a:srgbClr val="00B050"/>
                </a:solidFill>
              </a:rPr>
              <a:t>neighbors are classified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542171"/>
            <a:ext cx="7926913" cy="410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stores all available cases and </a:t>
            </a:r>
            <a:r>
              <a:rPr lang="en-US" sz="3000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C31F-A154-6E1B-7631-52239702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08" y="1274799"/>
            <a:ext cx="7948697" cy="4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90A243BF-1400-B147-AC99-0F77B684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CBAE120-673B-009F-7715-46BCBEDC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625" y="186017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is based on feature similarity, choosing the right </a:t>
            </a:r>
            <a:r>
              <a:rPr lang="en-US" sz="3000" b="1" dirty="0">
                <a:solidFill>
                  <a:srgbClr val="0070C0"/>
                </a:solidFill>
              </a:rPr>
              <a:t>”K” </a:t>
            </a:r>
            <a:r>
              <a:rPr lang="en-US" sz="3000" dirty="0"/>
              <a:t>is a process of </a:t>
            </a:r>
            <a:r>
              <a:rPr lang="en-US" sz="3000" b="1" dirty="0">
                <a:solidFill>
                  <a:srgbClr val="7030A0"/>
                </a:solidFill>
              </a:rPr>
              <a:t>parameter tuning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and it is important for better </a:t>
            </a:r>
            <a:r>
              <a:rPr lang="en-US" sz="3000" b="1" dirty="0">
                <a:solidFill>
                  <a:srgbClr val="00B050"/>
                </a:solidFill>
              </a:rPr>
              <a:t>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77D3A-3204-6B70-9412-0AEB8F8D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4" y="1039910"/>
            <a:ext cx="5844747" cy="4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class of the unknown data point was a </a:t>
            </a:r>
            <a:r>
              <a:rPr lang="en-US" sz="3000" b="1" dirty="0">
                <a:solidFill>
                  <a:srgbClr val="FF0000"/>
                </a:solidFill>
              </a:rPr>
              <a:t>red square </a:t>
            </a:r>
            <a:r>
              <a:rPr lang="en-US" sz="3000" dirty="0"/>
              <a:t>at </a:t>
            </a:r>
            <a:r>
              <a:rPr lang="en-US" sz="3000" b="1" dirty="0">
                <a:solidFill>
                  <a:srgbClr val="0070C0"/>
                </a:solidFill>
              </a:rPr>
              <a:t>k=3 </a:t>
            </a:r>
            <a:r>
              <a:rPr lang="en-US" sz="3000" dirty="0"/>
              <a:t>but changed to </a:t>
            </a:r>
            <a:r>
              <a:rPr lang="en-US" sz="3000" b="1" dirty="0">
                <a:solidFill>
                  <a:srgbClr val="7030A0"/>
                </a:solidFill>
              </a:rPr>
              <a:t>purple triangle </a:t>
            </a:r>
            <a:r>
              <a:rPr lang="en-US" sz="3000" dirty="0"/>
              <a:t>at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>
                <a:solidFill>
                  <a:srgbClr val="0070C0"/>
                </a:solidFill>
              </a:rPr>
              <a:t>k=7</a:t>
            </a:r>
            <a:r>
              <a:rPr lang="en-US" sz="3000" dirty="0"/>
              <a:t>, so which k should we choose?</a:t>
            </a:r>
            <a:endParaRPr lang="en-US" sz="30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4" y="1868363"/>
            <a:ext cx="5546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choose a value of k:</a:t>
            </a: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b="1" dirty="0">
                <a:solidFill>
                  <a:srgbClr val="0070C0"/>
                </a:solidFill>
              </a:rPr>
              <a:t>sqrt(n)</a:t>
            </a:r>
            <a:r>
              <a:rPr lang="en-US" sz="3000" b="1" dirty="0"/>
              <a:t>, </a:t>
            </a:r>
            <a:r>
              <a:rPr lang="en-US" sz="3000" dirty="0"/>
              <a:t>where </a:t>
            </a:r>
            <a:r>
              <a:rPr lang="en-US" sz="3000" b="1" dirty="0">
                <a:solidFill>
                  <a:srgbClr val="0070C0"/>
                </a:solidFill>
              </a:rPr>
              <a:t>n</a:t>
            </a:r>
            <a:r>
              <a:rPr lang="en-US" sz="3000" dirty="0"/>
              <a:t> is the total number of data points</a:t>
            </a:r>
          </a:p>
          <a:p>
            <a:pPr marL="514350" indent="-514350">
              <a:buAutoNum type="arabicPeriod"/>
            </a:pPr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dirty="0"/>
              <a:t>Make the k an </a:t>
            </a:r>
            <a:r>
              <a:rPr lang="en-US" sz="3000" b="1" dirty="0">
                <a:solidFill>
                  <a:srgbClr val="00B050"/>
                </a:solidFill>
              </a:rPr>
              <a:t>odd number </a:t>
            </a:r>
            <a:r>
              <a:rPr lang="en-US" sz="3000" dirty="0"/>
              <a:t>to avoid a balance between two classes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822FC7E-564C-CF7B-DCDF-94660962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1546DBB-D2B6-9B25-8CC8-D01A3F2B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619935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86173BD-AB26-C737-170F-1DC337D8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448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When do we use KNN?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170137" y="1047490"/>
            <a:ext cx="9851723" cy="5092051"/>
            <a:chOff x="2308054" y="1224344"/>
            <a:chExt cx="8070162" cy="4601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1B217-5DFA-D50C-3D45-4ECCF053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054" y="1224344"/>
              <a:ext cx="7575892" cy="440931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389675" y="5123173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609B833A-3D14-B242-90EE-02EA68DC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0EBF3F1-5576-F351-504B-5B35284C8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648" y="3405222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55D7A50-F868-9629-9047-63D95382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6607" y="2624416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30B446A-F126-D96E-F345-988B4B5E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525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4A31C-BA27-5600-75C6-A8BB52EA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318835"/>
            <a:ext cx="4921937" cy="454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213945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1352008" y="1375823"/>
            <a:ext cx="958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According to the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the distance between two points is given by: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9695-76B1-105A-370B-A4DA40CF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8" y="2391486"/>
            <a:ext cx="6914764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573B2-55E5-773D-1C96-C6CF6BFAF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5" y="158850"/>
            <a:ext cx="6836710" cy="58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6A272-448D-0EF4-5839-A6B4ADF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92" y="437442"/>
            <a:ext cx="9920416" cy="55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E6177-B63B-6D7A-940A-BE33966E2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3" y="815547"/>
            <a:ext cx="11515173" cy="48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67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42FA1-3456-B52B-3FA7-6BFE1175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0" y="617838"/>
            <a:ext cx="11704460" cy="49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57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5BDCC-EB1F-BF64-47BF-56F13B20B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7" y="679621"/>
            <a:ext cx="12005825" cy="51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48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F450C-F0D7-79BA-14F6-78F7672DD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1" y="1000897"/>
            <a:ext cx="11633138" cy="40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335549"/>
            <a:ext cx="6166364" cy="365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51CC9-4FD9-410D-7F78-357A2434D827}"/>
              </a:ext>
            </a:extLst>
          </p:cNvPr>
          <p:cNvSpPr txBox="1"/>
          <p:nvPr/>
        </p:nvSpPr>
        <p:spPr>
          <a:xfrm>
            <a:off x="459205" y="1335549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this table, we calculated the </a:t>
            </a:r>
            <a:r>
              <a:rPr lang="en-US" sz="3000" b="1" dirty="0">
                <a:solidFill>
                  <a:srgbClr val="7030A0"/>
                </a:solidFill>
              </a:rPr>
              <a:t>Euclidean distance </a:t>
            </a:r>
            <a:r>
              <a:rPr lang="en-US" sz="3000" dirty="0"/>
              <a:t>of unknown datapoints from all the points.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91065-A430-A4BF-9C69-2CB9BC56C539}"/>
              </a:ext>
            </a:extLst>
          </p:cNvPr>
          <p:cNvSpPr txBox="1"/>
          <p:nvPr/>
        </p:nvSpPr>
        <p:spPr>
          <a:xfrm>
            <a:off x="459205" y="3866917"/>
            <a:ext cx="464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Where (x1, y1) = (51, 170)</a:t>
            </a:r>
          </a:p>
        </p:txBody>
      </p:sp>
    </p:spTree>
    <p:extLst>
      <p:ext uri="{BB962C8B-B14F-4D97-AF65-F5344CB8AC3E}">
        <p14:creationId xmlns:p14="http://schemas.microsoft.com/office/powerpoint/2010/main" val="199950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57241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31377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neighbors are </a:t>
            </a:r>
            <a:r>
              <a:rPr lang="en-US" sz="3000" b="1" dirty="0">
                <a:solidFill>
                  <a:srgbClr val="7030A0"/>
                </a:solidFill>
              </a:rPr>
              <a:t>”Normal”</a:t>
            </a:r>
            <a:r>
              <a:rPr lang="en-US" sz="3000" b="1" dirty="0"/>
              <a:t>. </a:t>
            </a:r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EFBE2-017E-D7B2-6EA9-4133A1D9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415998"/>
            <a:ext cx="5782424" cy="3537293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91E3447-C827-1239-96ED-D5C5CC15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58826"/>
              </p:ext>
            </p:extLst>
          </p:nvPr>
        </p:nvGraphicFramePr>
        <p:xfrm>
          <a:off x="668268" y="4196340"/>
          <a:ext cx="4226010" cy="5827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8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141A3-2C91-418E-B60E-677BD817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48" y="696526"/>
            <a:ext cx="7687104" cy="5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80C7-0440-ABA4-A1B1-35A81728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841804"/>
            <a:ext cx="6642100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BA09B-DA03-EF25-A2C3-FA6D7D75BA9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AF86-EE71-7250-DA0B-1C496795FD76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F29309A-6034-E135-E4FA-9A7B4BD38121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8E36B1-8FC6-5196-A406-1B0B7A881820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4AAB-B99B-78E5-484D-C5589A86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59" y="521270"/>
            <a:ext cx="9583482" cy="53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52C7-3756-BCF0-313A-9AB515F5C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754964"/>
            <a:ext cx="6680200" cy="448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1726</TotalTime>
  <Words>1988</Words>
  <Application>Microsoft Office PowerPoint</Application>
  <PresentationFormat>Widescreen</PresentationFormat>
  <Paragraphs>361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Calibri Light (Headings)</vt:lpstr>
      <vt:lpstr>Charter</vt:lpstr>
      <vt:lpstr>Wingdings</vt:lpstr>
      <vt:lpstr>Office Theme</vt:lpstr>
      <vt:lpstr>K-Nearest Neighbor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KNN?</vt:lpstr>
      <vt:lpstr>What is KNN?</vt:lpstr>
      <vt:lpstr>What is KNN?</vt:lpstr>
      <vt:lpstr>What is KNN?</vt:lpstr>
      <vt:lpstr>What is KNN?</vt:lpstr>
      <vt:lpstr>PowerPoint Presentation</vt:lpstr>
      <vt:lpstr>How do we choose ”K”?</vt:lpstr>
      <vt:lpstr>How do we choose ”K”?</vt:lpstr>
      <vt:lpstr>How do we choose ”K”?</vt:lpstr>
      <vt:lpstr>PowerPoint Presentation</vt:lpstr>
      <vt:lpstr>When do we use KNN?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275</cp:revision>
  <dcterms:created xsi:type="dcterms:W3CDTF">2022-05-11T03:47:05Z</dcterms:created>
  <dcterms:modified xsi:type="dcterms:W3CDTF">2023-09-01T03:45:07Z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